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2" r:id="rId3"/>
    <p:sldId id="265" r:id="rId4"/>
    <p:sldId id="263" r:id="rId5"/>
    <p:sldId id="264" r:id="rId6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910" autoAdjust="0"/>
  </p:normalViewPr>
  <p:slideViewPr>
    <p:cSldViewPr>
      <p:cViewPr varScale="1">
        <p:scale>
          <a:sx n="55" d="100"/>
          <a:sy n="55" d="100"/>
        </p:scale>
        <p:origin x="1528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6AE7E5-9030-493A-99AB-D77C83D079EA}" type="datetimeFigureOut">
              <a:rPr lang="el-GR" smtClean="0"/>
              <a:t>29/4/2022</a:t>
            </a:fld>
            <a:endParaRPr lang="el-GR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Θέση σημειώσεων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3AE811-7F2B-45E2-9F7C-28DA16109D6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57505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3AE811-7F2B-45E2-9F7C-28DA16109D61}" type="slidenum">
              <a:rPr lang="el-GR" smtClean="0"/>
              <a:t>1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49898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l-GR"/>
              <a:t>Κάντε κλικ για επεξεργασία του τίτλου</a:t>
            </a:r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29/4/2022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l-GR"/>
              <a:t>Κάντε κλικ για επεξεργασία του τίτλου</a:t>
            </a:r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29/4/2022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l-GR"/>
              <a:t>Κάντε κλικ για επεξεργασία του τίτλου</a:t>
            </a:r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29/4/2022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l-GR"/>
              <a:t>Κάντε κλικ για επεξεργασία του τίτλου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29/4/2022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/>
              <a:t>Κάντε κλικ για επεξεργασία του τίτλου</a:t>
            </a: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Κάντε κλικ για να επεξεργαστείτε τα στυλ κειμένου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29/4/2022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l-GR"/>
              <a:t>Κάντε κλικ για επεξεργασία του τίτλου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29/4/2022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l-GR"/>
              <a:t>Κάντε κλικ για επεξεργασία του τίτλου</a:t>
            </a: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Κάντε κλικ για να επεξεργαστείτε τα στυλ κειμένου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Κάντε κλικ για να επεξεργαστείτε τα στυλ κειμένου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29/4/2022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l-GR"/>
              <a:t>Κάντε κλικ για επεξεργασία του τίτλου</a:t>
            </a:r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29/4/2022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29/4/2022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/>
              <a:t>Κάντε κλικ για επεξεργασία του τίτλου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Κάντε κλικ για να επεξεργαστείτε τα στυλ κειμένου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29/4/2022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/>
              <a:t>Κάντε κλικ για επεξεργασία του τίτλου</a:t>
            </a:r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Κάντε κλικ για να επεξεργαστείτε τα στυλ κειμένου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29/4/2022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dirty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dirty="0"/>
              <a:t>Δεύτερου επιπέδου</a:t>
            </a:r>
          </a:p>
          <a:p>
            <a:pPr lvl="2"/>
            <a:r>
              <a:rPr lang="el-GR" dirty="0"/>
              <a:t>Τρίτου επιπέδου</a:t>
            </a:r>
          </a:p>
          <a:p>
            <a:pPr lvl="3"/>
            <a:r>
              <a:rPr lang="el-GR" dirty="0"/>
              <a:t>Τέταρτου επιπέδου</a:t>
            </a:r>
          </a:p>
          <a:p>
            <a:pPr lvl="4"/>
            <a:r>
              <a:rPr lang="el-GR" dirty="0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2CEA3-3058-4D43-AE35-B3DA76CB4003}" type="datetimeFigureOut">
              <a:rPr lang="el-GR" smtClean="0"/>
              <a:pPr/>
              <a:t>29/4/2022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err="1"/>
              <a:t>Kakouris</a:t>
            </a:r>
            <a:r>
              <a:rPr lang="en-US" dirty="0"/>
              <a:t>: What is knowledge management?</a:t>
            </a:r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0" y="1443616"/>
            <a:ext cx="9144000" cy="12553"/>
          </a:xfrm>
          <a:prstGeom prst="line">
            <a:avLst/>
          </a:prstGeom>
          <a:ln w="50800" cmpd="thickThin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49219" y="0"/>
            <a:ext cx="1374781" cy="138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150796"/>
            <a:ext cx="1057275" cy="1068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82C2DD1-7CA6-4418-AE10-D7A99C272CE7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4114800" y="85237"/>
            <a:ext cx="4953000" cy="129145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2.mp3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4145340"/>
            <a:ext cx="88391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Book Antiqua" panose="02040602050305030304" pitchFamily="18" charset="0"/>
              </a:rPr>
              <a:t>Alexandros </a:t>
            </a:r>
            <a:r>
              <a:rPr lang="en-US" sz="2400" b="1" dirty="0" err="1">
                <a:latin typeface="Book Antiqua" panose="02040602050305030304" pitchFamily="18" charset="0"/>
              </a:rPr>
              <a:t>Kakouris</a:t>
            </a:r>
            <a:r>
              <a:rPr lang="en-US" sz="2400" b="1" dirty="0">
                <a:latin typeface="Book Antiqua" panose="02040602050305030304" pitchFamily="18" charset="0"/>
              </a:rPr>
              <a:t>,</a:t>
            </a:r>
            <a:r>
              <a:rPr lang="el-GR" sz="2400" b="1" dirty="0">
                <a:latin typeface="Book Antiqua" panose="02040602050305030304" pitchFamily="18" charset="0"/>
              </a:rPr>
              <a:t> </a:t>
            </a:r>
            <a:r>
              <a:rPr lang="en-US" sz="2400" b="1" dirty="0">
                <a:latin typeface="Book Antiqua" panose="02040602050305030304" pitchFamily="18" charset="0"/>
              </a:rPr>
              <a:t>MSc, PhD, PhD </a:t>
            </a:r>
            <a:endParaRPr lang="el-GR" sz="2400" b="1" dirty="0">
              <a:latin typeface="Book Antiqua" panose="02040602050305030304" pitchFamily="18" charset="0"/>
            </a:endParaRPr>
          </a:p>
          <a:p>
            <a:pPr algn="ctr"/>
            <a:r>
              <a:rPr lang="en-US" sz="2400" i="1" dirty="0">
                <a:latin typeface="Book Antiqua" panose="02040602050305030304" pitchFamily="18" charset="0"/>
              </a:rPr>
              <a:t>Assistant Professor</a:t>
            </a:r>
            <a:r>
              <a:rPr lang="en-US" sz="2400" dirty="0">
                <a:latin typeface="Book Antiqua" panose="02040602050305030304" pitchFamily="18" charset="0"/>
              </a:rPr>
              <a:t>, </a:t>
            </a:r>
          </a:p>
          <a:p>
            <a:pPr algn="ctr"/>
            <a:r>
              <a:rPr lang="en-US" sz="2400" dirty="0">
                <a:latin typeface="Book Antiqua" panose="02040602050305030304" pitchFamily="18" charset="0"/>
              </a:rPr>
              <a:t>Department of Management Science &amp; Technology, University of Peloponnese, &amp; Hellenic Open University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47909" y="6091535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Book Antiqua" panose="02040602050305030304" pitchFamily="18" charset="0"/>
              </a:rPr>
              <a:t>2022</a:t>
            </a:r>
            <a:endParaRPr lang="el-GR" sz="2400" b="1" dirty="0">
              <a:latin typeface="Book Antiqua" panose="0204060205030503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1" y="2819400"/>
            <a:ext cx="853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0033CC"/>
                </a:solidFill>
                <a:latin typeface="Book Antiqua" panose="02040602050305030304" pitchFamily="18" charset="0"/>
              </a:rPr>
              <a:t>Teaching creativity in entrepreneurship</a:t>
            </a:r>
            <a:endParaRPr lang="el-GR" sz="3600" b="1" i="1" dirty="0">
              <a:solidFill>
                <a:srgbClr val="0033CC"/>
              </a:solidFill>
              <a:latin typeface="Book Antiqua" panose="0204060205030503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4799" y="1639669"/>
            <a:ext cx="85844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solidFill>
                  <a:srgbClr val="0033CC"/>
                </a:solidFill>
                <a:latin typeface="Book Antiqua" panose="02040602050305030304" pitchFamily="18" charset="0"/>
              </a:rPr>
              <a:t>Csíkszentmihályi’s</a:t>
            </a:r>
            <a:r>
              <a:rPr lang="en-US" sz="3600" b="1" dirty="0">
                <a:solidFill>
                  <a:srgbClr val="0033CC"/>
                </a:solidFill>
                <a:latin typeface="Book Antiqua" panose="02040602050305030304" pitchFamily="18" charset="0"/>
              </a:rPr>
              <a:t> results for creativity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57200" y="2430080"/>
          <a:ext cx="8229600" cy="40469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48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The creative individual is the third system of </a:t>
                      </a:r>
                      <a:r>
                        <a:rPr lang="en-US" sz="1600" dirty="0" err="1">
                          <a:effectLst/>
                        </a:rPr>
                        <a:t>Csikzentmihalyi's</a:t>
                      </a:r>
                      <a:r>
                        <a:rPr lang="en-US" sz="1600" dirty="0">
                          <a:effectLst/>
                        </a:rPr>
                        <a:t> model. In fact,  elsewhere (</a:t>
                      </a:r>
                      <a:r>
                        <a:rPr lang="en-US" sz="1600" dirty="0" err="1">
                          <a:effectLst/>
                        </a:rPr>
                        <a:t>Csikzentmihalyi</a:t>
                      </a:r>
                      <a:r>
                        <a:rPr lang="en-US" sz="1600" dirty="0">
                          <a:effectLst/>
                        </a:rPr>
                        <a:t>, 1996) the author summarizes the research on individual characteristics and highlighting the paradoxical nature of the creative person, a feature long established by research in creativity (part of A Ph.D. Thesis):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33CC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Creative people have a great deal of physical energy, but they are also often quiet and at rest.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33CC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Creative people tend to be smart yet naïve at the same time. 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33CC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Creative people combine playfulness and discipline, or responsibility and irresponsibility. 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33CC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Creative people alternative between imagination and fantasy, and a rooted sense of reality.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33CC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Creative people tend to be both extroverted and introverted.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33CC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Creative people are humble and proud at the same time.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33CC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Creative people, to an extent, escape rigid gender role stereotyping.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33CC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Creative people are both rebellious and conservative.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33CC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Most creative people are very passionate about their work, yet they can be extremely objective about it as well.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33CC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Creative people's openness and sensitivity often expose them to suffering and pain, yet also to a great deal of enjoyment.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6584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67000" y="1639669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0033CC"/>
                </a:solidFill>
                <a:latin typeface="Book Antiqua" panose="02040602050305030304" pitchFamily="18" charset="0"/>
              </a:rPr>
              <a:t>The creative class</a:t>
            </a:r>
          </a:p>
        </p:txBody>
      </p:sp>
      <p:pic>
        <p:nvPicPr>
          <p:cNvPr id="1028" name="Picture 4" descr="Image result for creative class flori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962274"/>
            <a:ext cx="6400800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159193" y="243840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Book Antiqua" panose="02040602050305030304" pitchFamily="18" charset="0"/>
              </a:rPr>
              <a:t>(2002)</a:t>
            </a:r>
          </a:p>
        </p:txBody>
      </p:sp>
    </p:spTree>
    <p:extLst>
      <p:ext uri="{BB962C8B-B14F-4D97-AF65-F5344CB8AC3E}">
        <p14:creationId xmlns:p14="http://schemas.microsoft.com/office/powerpoint/2010/main" val="583115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2457" y="1487269"/>
            <a:ext cx="27879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0033CC"/>
                </a:solidFill>
                <a:latin typeface="Book Antiqua" panose="02040602050305030304" pitchFamily="18" charset="0"/>
              </a:rPr>
              <a:t>My example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276600" y="1657290"/>
            <a:ext cx="55964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Book Antiqua" panose="02040602050305030304" pitchFamily="18" charset="0"/>
              </a:rPr>
              <a:t>François Villon</a:t>
            </a:r>
            <a:r>
              <a:rPr lang="en-US" sz="2000" dirty="0">
                <a:latin typeface="Book Antiqua" panose="02040602050305030304" pitchFamily="18" charset="0"/>
              </a:rPr>
              <a:t>: </a:t>
            </a:r>
            <a:r>
              <a:rPr lang="fr-FR" sz="2000" dirty="0">
                <a:latin typeface="Book Antiqua" panose="02040602050305030304" pitchFamily="18" charset="0"/>
              </a:rPr>
              <a:t>Ballade: Du Concours De Blois</a:t>
            </a:r>
            <a:endParaRPr lang="en-US" sz="2000" dirty="0">
              <a:latin typeface="Book Antiqua" panose="0204060205030503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67199" y="2167176"/>
            <a:ext cx="4800601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Book Antiqua" panose="02040602050305030304" pitchFamily="18" charset="0"/>
              </a:rPr>
              <a:t>I wait to inherit, yet I’m no heir I own,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Welcomed gladly, and spurned by everyone.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I never take care, yet I’ve taken great pain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To acquire some goods, but have none by me: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Who’s nice to me is one I hate: it’s plain,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And who speaks truth deals with me most falsely: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He’s my friend who can make me believe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A white swan is the blackest crow I’ve known: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Who thinks he’s power to help me, does me harm: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Lies, truth, to me are all one under the sun: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I remember all, have the wisdom of a stone,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Welcomed gladly, and spurned by everyone.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Merciful Prince, may it please you that I’ve shown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There’s much I know, yet without sense or reason: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I’m partial, yet I hold with all men, in common.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What more can I do? Redeem what I’ve in pawn,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Welcomed gladly, and spurned by everyone.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" y="2181285"/>
            <a:ext cx="42672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Book Antiqua" panose="02040602050305030304" pitchFamily="18" charset="0"/>
              </a:rPr>
              <a:t>I’m dying of thirst beside the fountain,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Hot as fire, and with chattering teeth: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In my own land, I’m in a far domain: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Near the flame, I shiver beyond belief: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Bare as a worm, dressed in a furry sheathe,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I smile in tears, wait without expectation: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Taking my comfort in sad desperation: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I rejoice, without pleasures, never a one: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Strong I am, without power or persuasion,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Welcomed gladly, and spurned by everyone.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Nothing is sure for me but what’s uncertain: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Obscure, whatever is plainly clear to see: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I’ve no doubt, except of everything certain: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Science is what happens accidentally: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I win it all, yet a loser I’m bound to be: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Saying: ‘God give you good even!’ at dawn,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I greatly fear I’m falling, when lying down:</a:t>
            </a:r>
          </a:p>
          <a:p>
            <a:r>
              <a:rPr lang="en-US" sz="1600" dirty="0">
                <a:latin typeface="Book Antiqua" panose="02040602050305030304" pitchFamily="18" charset="0"/>
              </a:rPr>
              <a:t>I’ve plenty, yet I’ve not one possession,</a:t>
            </a:r>
          </a:p>
        </p:txBody>
      </p:sp>
    </p:spTree>
    <p:extLst>
      <p:ext uri="{BB962C8B-B14F-4D97-AF65-F5344CB8AC3E}">
        <p14:creationId xmlns:p14="http://schemas.microsoft.com/office/powerpoint/2010/main" val="3714366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41284" y="1487269"/>
            <a:ext cx="14927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0033CC"/>
                </a:solidFill>
                <a:latin typeface="Book Antiqua" panose="02040602050305030304" pitchFamily="18" charset="0"/>
              </a:rPr>
              <a:t>Music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6243935"/>
            <a:ext cx="81740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Book Antiqua" panose="02040602050305030304" pitchFamily="18" charset="0"/>
              </a:rPr>
              <a:t>Do you think this was an ‘easy task’ for François Villon 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2133600"/>
            <a:ext cx="3108325" cy="3168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700" y="2133600"/>
            <a:ext cx="4838700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6607" y="5867400"/>
            <a:ext cx="43091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Book Antiqua" panose="02040602050305030304" pitchFamily="18" charset="0"/>
              </a:rPr>
              <a:t>https://www.youtube.com/watch?v=dsEtv3g8Tp8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96344" y="5867400"/>
            <a:ext cx="43428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Book Antiqua" panose="02040602050305030304" pitchFamily="18" charset="0"/>
              </a:rPr>
              <a:t>https://www.youtube.com/watch?v=3yn1yxosMcs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00200" y="5405735"/>
            <a:ext cx="11416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Book Antiqua" panose="02040602050305030304" pitchFamily="18" charset="0"/>
              </a:rPr>
              <a:t>French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42367" y="5410200"/>
            <a:ext cx="10567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Book Antiqua" panose="02040602050305030304" pitchFamily="18" charset="0"/>
              </a:rPr>
              <a:t>Greek</a:t>
            </a:r>
          </a:p>
        </p:txBody>
      </p:sp>
      <p:pic>
        <p:nvPicPr>
          <p:cNvPr id="9" name="Monique Morelli - Villon - Ballade du concours de Bloi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818011" y="1487269"/>
            <a:ext cx="609600" cy="609600"/>
          </a:xfrm>
          <a:prstGeom prst="rect">
            <a:avLst/>
          </a:prstGeom>
        </p:spPr>
      </p:pic>
      <p:pic>
        <p:nvPicPr>
          <p:cNvPr id="10" name="Μπαλάντα του ποιητικού διαγωνισμού του Μπλουά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324600" y="1524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85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35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88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2181</TotalTime>
  <Words>655</Words>
  <Application>Microsoft Office PowerPoint</Application>
  <PresentationFormat>On-screen Show (4:3)</PresentationFormat>
  <Paragraphs>74</Paragraphs>
  <Slides>5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Book Antiqua</vt:lpstr>
      <vt:lpstr>Calibri</vt:lpstr>
      <vt:lpstr>Θέμα του Office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cp:lastModifiedBy>user</cp:lastModifiedBy>
  <cp:revision>482</cp:revision>
  <dcterms:modified xsi:type="dcterms:W3CDTF">2022-04-29T16:08:33Z</dcterms:modified>
</cp:coreProperties>
</file>